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62"/>
  </p:notesMasterIdLst>
  <p:sldIdLst>
    <p:sldId id="287" r:id="rId3"/>
    <p:sldId id="374" r:id="rId4"/>
    <p:sldId id="375" r:id="rId5"/>
    <p:sldId id="379" r:id="rId6"/>
    <p:sldId id="378" r:id="rId7"/>
    <p:sldId id="377" r:id="rId8"/>
    <p:sldId id="259" r:id="rId9"/>
    <p:sldId id="285" r:id="rId10"/>
    <p:sldId id="355" r:id="rId11"/>
    <p:sldId id="380" r:id="rId12"/>
    <p:sldId id="383" r:id="rId13"/>
    <p:sldId id="382" r:id="rId14"/>
    <p:sldId id="381" r:id="rId15"/>
    <p:sldId id="430" r:id="rId16"/>
    <p:sldId id="431" r:id="rId17"/>
    <p:sldId id="432" r:id="rId18"/>
    <p:sldId id="433" r:id="rId19"/>
    <p:sldId id="388" r:id="rId20"/>
    <p:sldId id="392" r:id="rId21"/>
    <p:sldId id="389" r:id="rId22"/>
    <p:sldId id="391" r:id="rId23"/>
    <p:sldId id="390" r:id="rId24"/>
    <p:sldId id="435" r:id="rId25"/>
    <p:sldId id="428" r:id="rId26"/>
    <p:sldId id="260" r:id="rId27"/>
    <p:sldId id="429" r:id="rId28"/>
    <p:sldId id="270" r:id="rId29"/>
    <p:sldId id="328" r:id="rId30"/>
    <p:sldId id="393" r:id="rId31"/>
    <p:sldId id="280" r:id="rId32"/>
    <p:sldId id="436" r:id="rId33"/>
    <p:sldId id="269" r:id="rId34"/>
    <p:sldId id="438" r:id="rId35"/>
    <p:sldId id="437" r:id="rId36"/>
    <p:sldId id="279" r:id="rId37"/>
    <p:sldId id="274" r:id="rId38"/>
    <p:sldId id="303" r:id="rId39"/>
    <p:sldId id="272" r:id="rId40"/>
    <p:sldId id="282" r:id="rId41"/>
    <p:sldId id="295" r:id="rId42"/>
    <p:sldId id="363" r:id="rId43"/>
    <p:sldId id="370" r:id="rId44"/>
    <p:sldId id="271" r:id="rId45"/>
    <p:sldId id="362" r:id="rId46"/>
    <p:sldId id="361" r:id="rId47"/>
    <p:sldId id="360" r:id="rId48"/>
    <p:sldId id="359" r:id="rId49"/>
    <p:sldId id="358" r:id="rId50"/>
    <p:sldId id="439" r:id="rId51"/>
    <p:sldId id="293" r:id="rId52"/>
    <p:sldId id="401" r:id="rId53"/>
    <p:sldId id="409" r:id="rId54"/>
    <p:sldId id="414" r:id="rId55"/>
    <p:sldId id="413" r:id="rId56"/>
    <p:sldId id="412" r:id="rId57"/>
    <p:sldId id="411" r:id="rId58"/>
    <p:sldId id="410" r:id="rId59"/>
    <p:sldId id="310" r:id="rId60"/>
    <p:sldId id="304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52C"/>
    <a:srgbClr val="22405C"/>
    <a:srgbClr val="E1860D"/>
    <a:srgbClr val="FAF9F4"/>
    <a:srgbClr val="E0AE48"/>
    <a:srgbClr val="F3F3F3"/>
    <a:srgbClr val="E1B678"/>
    <a:srgbClr val="1C1C1C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512" autoAdjust="0"/>
    <p:restoredTop sz="94567" autoAdjust="0"/>
  </p:normalViewPr>
  <p:slideViewPr>
    <p:cSldViewPr snapToGrid="0">
      <p:cViewPr varScale="1">
        <p:scale>
          <a:sx n="65" d="100"/>
          <a:sy n="65" d="100"/>
        </p:scale>
        <p:origin x="102" y="186"/>
      </p:cViewPr>
      <p:guideLst>
        <p:guide orient="horz" pos="18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92404-2EF6-459C-AF3B-65FAFA4099D7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7D597-3793-4E9E-ABC9-1B9874E14A1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11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Considerações finais.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3138-24EE-4422-A4B4-EBE556185283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90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8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40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806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7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2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69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40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57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3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4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576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8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31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1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09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6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70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67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54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29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13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2E05-EBAC-40B0-A47F-6C5AB9975879}" type="datetimeFigureOut">
              <a:rPr lang="pt-BR" smtClean="0"/>
              <a:pPr/>
              <a:t>12/09/2016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2E4F1-7EDB-43A2-8138-5B59FD7307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9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2E05-EBAC-40B0-A47F-6C5AB997587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2E4F1-7EDB-43A2-8138-5B59FD7307A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enarioautomatio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A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5153819"/>
            <a:ext cx="12192000" cy="170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6300" y="5543550"/>
            <a:ext cx="9144000" cy="924719"/>
          </a:xfrm>
        </p:spPr>
        <p:txBody>
          <a:bodyPr anchor="ctr">
            <a:noAutofit/>
          </a:bodyPr>
          <a:lstStyle/>
          <a:p>
            <a:pPr algn="l"/>
            <a:r>
              <a:rPr lang="pt-BR" sz="4800" b="1" spc="-3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</a:t>
            </a:r>
            <a:r>
              <a:rPr lang="pt-BR" sz="4800" b="1" spc="-30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pt-BR" sz="4800" b="1" spc="-3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Classic</a:t>
            </a:r>
            <a:endParaRPr lang="pt-BR" sz="4800" b="1" spc="-3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82" y="1625600"/>
            <a:ext cx="4564035" cy="154846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7154712" y="5598219"/>
            <a:ext cx="8088" cy="815381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9833" y="1903125"/>
            <a:ext cx="7313084" cy="130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Memoriza suas cenas de iluminação.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enas totalmente flexíveis.</a:t>
            </a:r>
            <a:endParaRPr lang="pt-BR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31900" y="977900"/>
            <a:ext cx="588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Recursos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9833" y="1903125"/>
            <a:ext cx="7313084" cy="202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Memoriza suas cenas de iluminação.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enas totalmente flexíveis.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Faz </a:t>
            </a: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transições suavemente 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entre cenas.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31900" y="977900"/>
            <a:ext cx="588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Recursos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9833" y="1903125"/>
            <a:ext cx="7313084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Memoriza suas cenas de iluminação.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enas totalmente flexíveis.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Faz </a:t>
            </a: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transições suavemente 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entre cenas.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tender desde um único ambiente até uma residência inteira.</a:t>
            </a:r>
            <a:endParaRPr lang="pt-BR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31900" y="977900"/>
            <a:ext cx="588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Recursos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9833" y="1903125"/>
            <a:ext cx="7313084" cy="450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Memoriza suas cenas de iluminação.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enas totalmente flexíveis.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Faz </a:t>
            </a: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transições suavemente 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entre cenas.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tender desde um único ambiente até uma residência inteira.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Pode ser usado em todos os ambientes: residenciais, comerciais ou corporativos.</a:t>
            </a:r>
            <a:endParaRPr lang="pt-BR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31900" y="977900"/>
            <a:ext cx="588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Recursos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5583" y="1073150"/>
            <a:ext cx="53763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Alta confiabilidade e robustez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apresenta produtos modulares com alta qualidade e robustez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538039"/>
              </p:ext>
            </p:extLst>
          </p:nvPr>
        </p:nvGraphicFramePr>
        <p:xfrm>
          <a:off x="507495" y="1185332"/>
          <a:ext cx="1219771" cy="12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7" name="CorelDRAW" r:id="rId4" imgW="278280" imgH="278280" progId="">
                  <p:embed/>
                </p:oleObj>
              </mc:Choice>
              <mc:Fallback>
                <p:oleObj name="CorelDRAW" r:id="rId4" imgW="278280" imgH="27828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5" y="1185332"/>
                        <a:ext cx="1219771" cy="1209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34166" y="0"/>
            <a:ext cx="440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5583" y="1073150"/>
            <a:ext cx="5376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Alta confiabilidade e robustez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apresenta produtos modulares com alta qualidade e robustez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Contam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 a eficiência, rapidez e confiabilidade de um sistema 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cabeado.</a:t>
            </a:r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171977"/>
              </p:ext>
            </p:extLst>
          </p:nvPr>
        </p:nvGraphicFramePr>
        <p:xfrm>
          <a:off x="507495" y="1185332"/>
          <a:ext cx="1219771" cy="12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5" name="CorelDRAW" r:id="rId4" imgW="278280" imgH="278280" progId="">
                  <p:embed/>
                </p:oleObj>
              </mc:Choice>
              <mc:Fallback>
                <p:oleObj name="CorelDRAW" r:id="rId4" imgW="278280" imgH="27828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5" y="1185332"/>
                        <a:ext cx="1219771" cy="1209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34166" y="0"/>
            <a:ext cx="440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7" y="-238125"/>
            <a:ext cx="1714501" cy="16192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</a:p>
          <a:p>
            <a:pPr algn="ctr"/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49" y="1063624"/>
            <a:ext cx="92868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Empresa</a:t>
            </a:r>
            <a:r>
              <a:rPr lang="en-US" sz="3600" dirty="0"/>
              <a:t> </a:t>
            </a:r>
            <a:r>
              <a:rPr lang="en-US" sz="3600" dirty="0" err="1"/>
              <a:t>totalmente</a:t>
            </a:r>
            <a:r>
              <a:rPr lang="en-US" sz="3600" dirty="0"/>
              <a:t> </a:t>
            </a:r>
            <a:r>
              <a:rPr lang="en-US" sz="3600" dirty="0" err="1"/>
              <a:t>nacional</a:t>
            </a:r>
            <a:r>
              <a:rPr lang="en-US" sz="36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5583" y="1073150"/>
            <a:ext cx="53763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Alta confiabilidade e robustez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apresenta produtos modulares com alta qualidade e robustez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Contam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 a eficiência, rapidez e confiabilidade de um sistema 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cabeado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Produtos customizados a rede elétrica fornecida pelas concessionárias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246808"/>
              </p:ext>
            </p:extLst>
          </p:nvPr>
        </p:nvGraphicFramePr>
        <p:xfrm>
          <a:off x="507495" y="1185332"/>
          <a:ext cx="1219771" cy="12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orelDRAW" r:id="rId4" imgW="278280" imgH="278280" progId="">
                  <p:embed/>
                </p:oleObj>
              </mc:Choice>
              <mc:Fallback>
                <p:oleObj name="CorelDRAW" r:id="rId4" imgW="278280" imgH="27828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5" y="1185332"/>
                        <a:ext cx="1219771" cy="1209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34166" y="0"/>
            <a:ext cx="440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5583" y="1073150"/>
            <a:ext cx="53763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Alta confiabilidade e robustez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apresenta produtos modulares com alta qualidade e robustez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Contam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 a eficiência, rapidez e confiabilidade de um sistema 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cabeado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Produtos customizados a rede elétrica fornecida pelas concessionárias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94418" y="3582461"/>
            <a:ext cx="55774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Eficiência </a:t>
            </a:r>
            <a:r>
              <a:rPr lang="pt-BR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Energética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dimerização das cenas de iluminação programadas para diferentes atividades em um mesmo ambiente proporcionam o uso racional da energia, que será usada apenas onde e quando for realmente necessária, eliminando gastos desnecessários.</a:t>
            </a: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51662"/>
              </p:ext>
            </p:extLst>
          </p:nvPr>
        </p:nvGraphicFramePr>
        <p:xfrm>
          <a:off x="539245" y="3755494"/>
          <a:ext cx="1212882" cy="121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1" name="CorelDRAW" r:id="rId4" imgW="275760" imgH="275760" progId="">
                  <p:embed/>
                </p:oleObj>
              </mc:Choice>
              <mc:Fallback>
                <p:oleObj name="CorelDRAW" r:id="rId4" imgW="275760" imgH="2757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45" y="3755494"/>
                        <a:ext cx="1212882" cy="12197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246808"/>
              </p:ext>
            </p:extLst>
          </p:nvPr>
        </p:nvGraphicFramePr>
        <p:xfrm>
          <a:off x="507495" y="1185332"/>
          <a:ext cx="1219771" cy="12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2" name="CorelDRAW" r:id="rId6" imgW="278280" imgH="278280" progId="">
                  <p:embed/>
                </p:oleObj>
              </mc:Choice>
              <mc:Fallback>
                <p:oleObj name="CorelDRAW" r:id="rId6" imgW="278280" imgH="27828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5" y="1185332"/>
                        <a:ext cx="1219771" cy="1209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34166" y="0"/>
            <a:ext cx="440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5583" y="1073150"/>
            <a:ext cx="53763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Alta confiabilidade e robustez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apresenta produtos modulares com alta qualidade e robustez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Contam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 a eficiência, rapidez e confiabilidade de um sistema </a:t>
            </a:r>
            <a:r>
              <a:rPr lang="pt-BR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cabeado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Produtos customizados a rede elétrica fornecida pelas concessionárias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94418" y="3582461"/>
            <a:ext cx="5577416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Eficiência </a:t>
            </a:r>
            <a:r>
              <a:rPr lang="pt-BR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Energética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dimerização das cenas de iluminação programadas para diferentes atividades em um mesmo ambiente proporcionam o uso racional da energia, que será usada apenas onde e quando for realmente necessária, eliminando gastos desnecessários.</a:t>
            </a:r>
          </a:p>
          <a:p>
            <a:pPr marL="285750" indent="-285750">
              <a:buFont typeface="Arial"/>
              <a:buChar char="•"/>
            </a:pP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Economia de energia e lâmpadas por conta da rampa de acendimento.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51662"/>
              </p:ext>
            </p:extLst>
          </p:nvPr>
        </p:nvGraphicFramePr>
        <p:xfrm>
          <a:off x="539245" y="3755494"/>
          <a:ext cx="1212882" cy="121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7" name="CorelDRAW" r:id="rId4" imgW="275760" imgH="275760" progId="">
                  <p:embed/>
                </p:oleObj>
              </mc:Choice>
              <mc:Fallback>
                <p:oleObj name="CorelDRAW" r:id="rId4" imgW="275760" imgH="2757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45" y="3755494"/>
                        <a:ext cx="1212882" cy="12197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246808"/>
              </p:ext>
            </p:extLst>
          </p:nvPr>
        </p:nvGraphicFramePr>
        <p:xfrm>
          <a:off x="507495" y="1185332"/>
          <a:ext cx="1219771" cy="12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8" name="CorelDRAW" r:id="rId6" imgW="278280" imgH="278280" progId="">
                  <p:embed/>
                </p:oleObj>
              </mc:Choice>
              <mc:Fallback>
                <p:oleObj name="CorelDRAW" r:id="rId6" imgW="278280" imgH="27828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5" y="1185332"/>
                        <a:ext cx="1219771" cy="1209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34166" y="0"/>
            <a:ext cx="440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33"/>
            <a:ext cx="6096000" cy="696748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466702" y="4728519"/>
            <a:ext cx="4580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Módulos de potência que permitem alterar a intensidade da carga controlada.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/>
          </p:nvPr>
        </p:nvGraphicFramePr>
        <p:xfrm>
          <a:off x="4064000" y="2965985"/>
          <a:ext cx="8119391" cy="141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7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2965985"/>
                        <a:ext cx="8119391" cy="1417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7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33"/>
            <a:ext cx="6096000" cy="696748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93127" y="-56333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44834"/>
              </p:ext>
            </p:extLst>
          </p:nvPr>
        </p:nvGraphicFramePr>
        <p:xfrm>
          <a:off x="4064000" y="2965985"/>
          <a:ext cx="8119391" cy="141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2965985"/>
                        <a:ext cx="8119391" cy="1417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85" y="2988860"/>
            <a:ext cx="8085715" cy="136190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387152" y="4626591"/>
            <a:ext cx="4722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bg1">
                    <a:lumMod val="50000"/>
                  </a:schemeClr>
                </a:solidFill>
              </a:rPr>
              <a:t>Módulos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600" dirty="0" err="1" smtClean="0">
                <a:solidFill>
                  <a:schemeClr val="bg1">
                    <a:lumMod val="50000"/>
                  </a:schemeClr>
                </a:solidFill>
              </a:rPr>
              <a:t>potência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 para </a:t>
            </a:r>
            <a:r>
              <a:rPr lang="en-US" sz="2600" dirty="0" err="1" smtClean="0">
                <a:solidFill>
                  <a:schemeClr val="bg1">
                    <a:lumMod val="50000"/>
                  </a:schemeClr>
                </a:solidFill>
              </a:rPr>
              <a:t>controle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600" dirty="0" err="1" smtClean="0">
                <a:solidFill>
                  <a:schemeClr val="bg1">
                    <a:lumMod val="50000"/>
                  </a:schemeClr>
                </a:solidFill>
              </a:rPr>
              <a:t>fitas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 de led 12V e 24V.</a:t>
            </a:r>
            <a:endParaRPr lang="pt-BR" sz="2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20393" r="20835" b="12377"/>
          <a:stretch/>
        </p:blipFill>
        <p:spPr>
          <a:xfrm>
            <a:off x="-79654" y="0"/>
            <a:ext cx="6124854" cy="69977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938216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500493" y="4828245"/>
            <a:ext cx="4580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Módulos de potência para controle de cargas acionadas por contato seco (tipo liga/desliga).</a:t>
            </a:r>
          </a:p>
        </p:txBody>
      </p:sp>
    </p:spTree>
    <p:extLst>
      <p:ext uri="{BB962C8B-B14F-4D97-AF65-F5344CB8AC3E}">
        <p14:creationId xmlns:p14="http://schemas.microsoft.com/office/powerpoint/2010/main" val="16581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20393" r="20835" b="12377"/>
          <a:stretch/>
        </p:blipFill>
        <p:spPr>
          <a:xfrm>
            <a:off x="-79654" y="0"/>
            <a:ext cx="6124854" cy="69977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106253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500493" y="4828245"/>
            <a:ext cx="4580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Módulos de potência para controle de lâmpadas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led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dimerizáveis</a:t>
            </a:r>
            <a:r>
              <a:rPr lang="pt-BR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127V/220V.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5778" y="3358444"/>
            <a:ext cx="496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09" y="3061109"/>
            <a:ext cx="8076191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11127" b="7567"/>
          <a:stretch/>
        </p:blipFill>
        <p:spPr>
          <a:xfrm>
            <a:off x="-25400" y="-63500"/>
            <a:ext cx="8229600" cy="6959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184629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500493" y="4828245"/>
            <a:ext cx="4580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Interfaces de parede para controle dos módulos de potência.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"/>
            <a:ext cx="2604135" cy="2599777"/>
          </a:xfrm>
          <a:prstGeom prst="rect">
            <a:avLst/>
          </a:prstGeom>
        </p:spPr>
      </p:pic>
      <p:sp>
        <p:nvSpPr>
          <p:cNvPr id="18" name="Retângulo de cantos arredondados 17"/>
          <p:cNvSpPr/>
          <p:nvPr/>
        </p:nvSpPr>
        <p:spPr>
          <a:xfrm>
            <a:off x="773324" y="2848112"/>
            <a:ext cx="1068004" cy="583557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endParaRPr lang="pt-BR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3176606" y="2848112"/>
            <a:ext cx="1068004" cy="583557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endParaRPr lang="pt-BR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62" y="0"/>
            <a:ext cx="3447982" cy="260340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39" y="0"/>
            <a:ext cx="3447982" cy="26034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16" y="0"/>
            <a:ext cx="3447981" cy="26034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4"/>
          <a:stretch/>
        </p:blipFill>
        <p:spPr>
          <a:xfrm>
            <a:off x="9659595" y="0"/>
            <a:ext cx="2532406" cy="2603400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2466275" y="576822"/>
            <a:ext cx="77877" cy="5638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4914523" y="576822"/>
            <a:ext cx="77877" cy="5638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7310299" y="576822"/>
            <a:ext cx="77877" cy="5638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9706075" y="576822"/>
            <a:ext cx="77877" cy="5638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de cantos arredondados 28"/>
          <p:cNvSpPr/>
          <p:nvPr/>
        </p:nvSpPr>
        <p:spPr>
          <a:xfrm>
            <a:off x="5623214" y="2848112"/>
            <a:ext cx="1068004" cy="583557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M3</a:t>
            </a:r>
            <a:endParaRPr lang="pt-BR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8007257" y="2848112"/>
            <a:ext cx="1068004" cy="583557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M10</a:t>
            </a:r>
            <a:endParaRPr lang="pt-BR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10426021" y="2848112"/>
            <a:ext cx="1068004" cy="583557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M12</a:t>
            </a:r>
            <a:endParaRPr lang="pt-BR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28925" y="3786264"/>
            <a:ext cx="1950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Keypad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Macro com </a:t>
            </a:r>
            <a:r>
              <a:rPr lang="pt-BR" sz="2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 teclas 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endereçáveis para controle da rede.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5199296" y="3786264"/>
            <a:ext cx="1950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Keypad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Macro com </a:t>
            </a:r>
            <a:r>
              <a:rPr lang="pt-BR" sz="2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3 teclas 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endereçáveis para controle da rede.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590744" y="3786264"/>
            <a:ext cx="1950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Keypad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Macro com </a:t>
            </a:r>
            <a:r>
              <a:rPr lang="pt-BR" sz="2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10 teclas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endereçáveis para controle da rede.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0002410" y="3786264"/>
            <a:ext cx="1950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Keypad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Macro com </a:t>
            </a:r>
            <a:r>
              <a:rPr lang="pt-BR" sz="2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12 teclas</a:t>
            </a:r>
            <a:r>
              <a:rPr lang="pt-BR" sz="2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endereçáveis para controle da rede.</a:t>
            </a:r>
            <a:endParaRPr lang="pt-BR" sz="2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50944" y="3786264"/>
            <a:ext cx="1950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Keypad</a:t>
            </a:r>
            <a:r>
              <a:rPr lang="pt-BR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Macro com </a:t>
            </a:r>
            <a:r>
              <a:rPr lang="pt-BR" sz="2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 tecla </a:t>
            </a:r>
            <a:r>
              <a:rPr lang="pt-BR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endereçáveis para controle da rede.</a:t>
            </a:r>
          </a:p>
        </p:txBody>
      </p:sp>
    </p:spTree>
    <p:extLst>
      <p:ext uri="{BB962C8B-B14F-4D97-AF65-F5344CB8AC3E}">
        <p14:creationId xmlns:p14="http://schemas.microsoft.com/office/powerpoint/2010/main" val="25148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52" y="3483644"/>
            <a:ext cx="6032683" cy="44665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09304"/>
            <a:ext cx="6146800" cy="338638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447696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7" name="CorelDRAW" r:id="rId5" imgW="5155200" imgH="891360" progId="">
                  <p:embed/>
                </p:oleObj>
              </mc:Choice>
              <mc:Fallback>
                <p:oleObj name="CorelDRAW" r:id="rId5" imgW="5155200" imgH="8913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500493" y="4828245"/>
            <a:ext cx="4580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Permitem distribuir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pulsadores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com macro comandos em pontos estratégicos que não necessitam de um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keypad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completo.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7" y="-238125"/>
            <a:ext cx="1714501" cy="16192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</a:p>
          <a:p>
            <a:pPr algn="ctr"/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49" y="1063624"/>
            <a:ext cx="9286875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Empresa</a:t>
            </a:r>
            <a:r>
              <a:rPr lang="en-US" sz="3600" dirty="0"/>
              <a:t> </a:t>
            </a:r>
            <a:r>
              <a:rPr lang="en-US" sz="3600" dirty="0" err="1"/>
              <a:t>totalmente</a:t>
            </a:r>
            <a:r>
              <a:rPr lang="en-US" sz="3600" dirty="0"/>
              <a:t> </a:t>
            </a:r>
            <a:r>
              <a:rPr lang="en-US" sz="3600" dirty="0" err="1"/>
              <a:t>nacional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/>
              <a:t>16 </a:t>
            </a:r>
            <a:r>
              <a:rPr lang="en-US" sz="3600" dirty="0" err="1"/>
              <a:t>anos</a:t>
            </a:r>
            <a:r>
              <a:rPr lang="en-US" sz="3600" dirty="0"/>
              <a:t> </a:t>
            </a:r>
            <a:r>
              <a:rPr lang="en-US" sz="3600" dirty="0" err="1"/>
              <a:t>atuando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automação</a:t>
            </a:r>
            <a:r>
              <a:rPr lang="en-US" sz="36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1226847"/>
            <a:ext cx="10410314" cy="528896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57200" y="0"/>
            <a:ext cx="4781550" cy="914400"/>
          </a:xfrm>
          <a:prstGeom prst="rect">
            <a:avLst/>
          </a:prstGeom>
          <a:solidFill>
            <a:srgbClr val="224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604486" y="180189"/>
            <a:ext cx="5760640" cy="554022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Instalação </a:t>
            </a:r>
            <a:r>
              <a:rPr lang="pt-BR" sz="2800" b="1" dirty="0">
                <a:solidFill>
                  <a:schemeClr val="bg1"/>
                </a:solidFill>
              </a:rPr>
              <a:t>C</a:t>
            </a:r>
            <a:r>
              <a:rPr lang="pt-BR" sz="2800" b="1" dirty="0" smtClean="0">
                <a:solidFill>
                  <a:schemeClr val="bg1"/>
                </a:solidFill>
              </a:rPr>
              <a:t>entralizada</a:t>
            </a:r>
            <a:endParaRPr lang="pt-BR" sz="3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7952C"/>
          </a:solidFill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Linha Fit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800000"/>
            <a:ext cx="8343900" cy="5032375"/>
          </a:xfrm>
        </p:spPr>
      </p:pic>
    </p:spTree>
    <p:extLst>
      <p:ext uri="{BB962C8B-B14F-4D97-AF65-F5344CB8AC3E}">
        <p14:creationId xmlns:p14="http://schemas.microsoft.com/office/powerpoint/2010/main" val="22535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/>
          <p:cNvSpPr/>
          <p:nvPr/>
        </p:nvSpPr>
        <p:spPr>
          <a:xfrm>
            <a:off x="457200" y="0"/>
            <a:ext cx="4781550" cy="914400"/>
          </a:xfrm>
          <a:prstGeom prst="rect">
            <a:avLst/>
          </a:prstGeom>
          <a:solidFill>
            <a:srgbClr val="224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extBox 6"/>
          <p:cNvSpPr txBox="1"/>
          <p:nvPr/>
        </p:nvSpPr>
        <p:spPr>
          <a:xfrm>
            <a:off x="604486" y="180189"/>
            <a:ext cx="5760640" cy="554022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Exemplo de aplicação</a:t>
            </a:r>
            <a:endParaRPr lang="pt-BR" sz="3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7" name="Imagem 76" descr="planta_classic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100939"/>
            <a:ext cx="8443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m 77" descr="planta_classic2_gray.png"/>
          <p:cNvPicPr>
            <a:picLocks noChangeAspect="1"/>
          </p:cNvPicPr>
          <p:nvPr/>
        </p:nvPicPr>
        <p:blipFill>
          <a:blip r:embed="rId3" cstate="print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094589"/>
            <a:ext cx="8443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upo 37"/>
          <p:cNvGrpSpPr>
            <a:grpSpLocks/>
          </p:cNvGrpSpPr>
          <p:nvPr/>
        </p:nvGrpSpPr>
        <p:grpSpPr bwMode="auto">
          <a:xfrm>
            <a:off x="2024063" y="1100939"/>
            <a:ext cx="8443912" cy="5578475"/>
            <a:chOff x="357158" y="714356"/>
            <a:chExt cx="8443692" cy="5578323"/>
          </a:xfrm>
        </p:grpSpPr>
        <p:pic>
          <p:nvPicPr>
            <p:cNvPr id="80" name="Imagem 23" descr="planta_classic2_quadr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714356"/>
              <a:ext cx="8443692" cy="5578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CaixaDeTexto 80"/>
            <p:cNvSpPr txBox="1"/>
            <p:nvPr/>
          </p:nvSpPr>
          <p:spPr>
            <a:xfrm>
              <a:off x="685761" y="3714649"/>
              <a:ext cx="1285841" cy="4619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QUADRO DE AUTOMAÇÃO</a:t>
              </a:r>
            </a:p>
          </p:txBody>
        </p:sp>
      </p:grpSp>
      <p:pic>
        <p:nvPicPr>
          <p:cNvPr id="82" name="Imagem 81" descr="planta_classic2_lamp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1955014"/>
            <a:ext cx="356711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m 82" descr="planta_classic2_sd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104114"/>
            <a:ext cx="84439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Grupo 71"/>
          <p:cNvGrpSpPr>
            <a:grpSpLocks/>
          </p:cNvGrpSpPr>
          <p:nvPr/>
        </p:nvGrpSpPr>
        <p:grpSpPr bwMode="auto">
          <a:xfrm>
            <a:off x="6810375" y="1815314"/>
            <a:ext cx="3429000" cy="4214813"/>
            <a:chOff x="5143500" y="1428750"/>
            <a:chExt cx="3429000" cy="4214813"/>
          </a:xfrm>
        </p:grpSpPr>
        <p:sp>
          <p:nvSpPr>
            <p:cNvPr id="85" name="Elipse 84"/>
            <p:cNvSpPr/>
            <p:nvPr/>
          </p:nvSpPr>
          <p:spPr>
            <a:xfrm>
              <a:off x="5143500" y="2275367"/>
              <a:ext cx="357188" cy="35718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</a:p>
          </p:txBody>
        </p:sp>
        <p:sp>
          <p:nvSpPr>
            <p:cNvPr id="86" name="Elipse 85"/>
            <p:cNvSpPr/>
            <p:nvPr/>
          </p:nvSpPr>
          <p:spPr>
            <a:xfrm>
              <a:off x="5857875" y="2143125"/>
              <a:ext cx="357188" cy="35718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</a:p>
          </p:txBody>
        </p:sp>
        <p:sp>
          <p:nvSpPr>
            <p:cNvPr id="87" name="Elipse 86"/>
            <p:cNvSpPr/>
            <p:nvPr/>
          </p:nvSpPr>
          <p:spPr>
            <a:xfrm>
              <a:off x="7500938" y="3357563"/>
              <a:ext cx="357187" cy="35718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</a:p>
          </p:txBody>
        </p:sp>
        <p:sp>
          <p:nvSpPr>
            <p:cNvPr id="88" name="Elipse 87"/>
            <p:cNvSpPr/>
            <p:nvPr/>
          </p:nvSpPr>
          <p:spPr>
            <a:xfrm>
              <a:off x="7429500" y="2357438"/>
              <a:ext cx="357188" cy="35718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</a:p>
          </p:txBody>
        </p:sp>
        <p:sp>
          <p:nvSpPr>
            <p:cNvPr id="89" name="Elipse 88"/>
            <p:cNvSpPr/>
            <p:nvPr/>
          </p:nvSpPr>
          <p:spPr>
            <a:xfrm>
              <a:off x="7715250" y="1428750"/>
              <a:ext cx="357188" cy="35718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0" name="Elipse 89"/>
            <p:cNvSpPr/>
            <p:nvPr/>
          </p:nvSpPr>
          <p:spPr>
            <a:xfrm>
              <a:off x="8215313" y="3786188"/>
              <a:ext cx="357187" cy="35718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1" name="Elipse 90"/>
            <p:cNvSpPr/>
            <p:nvPr/>
          </p:nvSpPr>
          <p:spPr>
            <a:xfrm>
              <a:off x="7286625" y="4429125"/>
              <a:ext cx="357188" cy="35718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</a:t>
              </a:r>
            </a:p>
          </p:txBody>
        </p:sp>
        <p:sp>
          <p:nvSpPr>
            <p:cNvPr id="92" name="Elipse 91"/>
            <p:cNvSpPr/>
            <p:nvPr/>
          </p:nvSpPr>
          <p:spPr>
            <a:xfrm>
              <a:off x="7286625" y="5280589"/>
              <a:ext cx="357188" cy="36297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</a:t>
              </a:r>
            </a:p>
          </p:txBody>
        </p:sp>
        <p:sp>
          <p:nvSpPr>
            <p:cNvPr id="93" name="Elipse 92"/>
            <p:cNvSpPr/>
            <p:nvPr/>
          </p:nvSpPr>
          <p:spPr>
            <a:xfrm>
              <a:off x="8143875" y="2714625"/>
              <a:ext cx="357188" cy="35718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94" name="Imagem 93" descr="planta_classic2_fdm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100939"/>
            <a:ext cx="8443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Imagem 94" descr="planta_classic2_lampfluo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3942564"/>
            <a:ext cx="22733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Grupo 83"/>
          <p:cNvGrpSpPr>
            <a:grpSpLocks/>
          </p:cNvGrpSpPr>
          <p:nvPr/>
        </p:nvGrpSpPr>
        <p:grpSpPr bwMode="auto">
          <a:xfrm>
            <a:off x="5310188" y="4484414"/>
            <a:ext cx="2457780" cy="1259963"/>
            <a:chOff x="3643313" y="4097850"/>
            <a:chExt cx="2457780" cy="1259963"/>
          </a:xfrm>
        </p:grpSpPr>
        <p:sp>
          <p:nvSpPr>
            <p:cNvPr id="97" name="Retângulo 96"/>
            <p:cNvSpPr/>
            <p:nvPr/>
          </p:nvSpPr>
          <p:spPr>
            <a:xfrm>
              <a:off x="3643313" y="4097850"/>
              <a:ext cx="285750" cy="357187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4572000" y="4097850"/>
              <a:ext cx="285750" cy="357187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815343" y="5000625"/>
              <a:ext cx="285750" cy="357188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500688" y="4097850"/>
              <a:ext cx="285750" cy="357187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101" name="Retângulo de cantos arredondados 100"/>
          <p:cNvSpPr/>
          <p:nvPr/>
        </p:nvSpPr>
        <p:spPr>
          <a:xfrm>
            <a:off x="2452688" y="4958564"/>
            <a:ext cx="1071562" cy="357188"/>
          </a:xfrm>
          <a:prstGeom prst="roundRect">
            <a:avLst/>
          </a:prstGeom>
          <a:solidFill>
            <a:srgbClr val="BF993B"/>
          </a:solidFill>
          <a:ln>
            <a:solidFill>
              <a:srgbClr val="BF9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FDM 4</a:t>
            </a:r>
          </a:p>
        </p:txBody>
      </p:sp>
      <p:pic>
        <p:nvPicPr>
          <p:cNvPr id="102" name="Imagem 101" descr="planta_classic2_rdm8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100939"/>
            <a:ext cx="8443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Imagem 102" descr="planta_classic2_motore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28"/>
          <a:stretch>
            <a:fillRect/>
          </a:stretch>
        </p:blipFill>
        <p:spPr bwMode="auto">
          <a:xfrm>
            <a:off x="5516563" y="1667677"/>
            <a:ext cx="222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Fluxograma: Decisão 103"/>
          <p:cNvSpPr/>
          <p:nvPr/>
        </p:nvSpPr>
        <p:spPr>
          <a:xfrm>
            <a:off x="5667375" y="2315377"/>
            <a:ext cx="428625" cy="428625"/>
          </a:xfrm>
          <a:prstGeom prst="flowChartDecision">
            <a:avLst/>
          </a:prstGeom>
          <a:solidFill>
            <a:srgbClr val="008A3E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5" name="Fluxograma: Decisão 104"/>
          <p:cNvSpPr/>
          <p:nvPr/>
        </p:nvSpPr>
        <p:spPr>
          <a:xfrm>
            <a:off x="9953625" y="1601002"/>
            <a:ext cx="428625" cy="428625"/>
          </a:xfrm>
          <a:prstGeom prst="flowChartDecision">
            <a:avLst/>
          </a:prstGeom>
          <a:solidFill>
            <a:srgbClr val="008A3E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6" name="Retângulo de cantos arredondados 105"/>
          <p:cNvSpPr/>
          <p:nvPr/>
        </p:nvSpPr>
        <p:spPr>
          <a:xfrm>
            <a:off x="3667125" y="3386939"/>
            <a:ext cx="1000125" cy="357188"/>
          </a:xfrm>
          <a:prstGeom prst="roundRect">
            <a:avLst/>
          </a:prstGeom>
          <a:solidFill>
            <a:srgbClr val="BF993B"/>
          </a:solidFill>
          <a:ln>
            <a:solidFill>
              <a:srgbClr val="BF9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RDM8</a:t>
            </a:r>
          </a:p>
        </p:txBody>
      </p:sp>
      <p:pic>
        <p:nvPicPr>
          <p:cNvPr id="107" name="Imagem 106" descr="planta_classic2_motore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8" b="59869"/>
          <a:stretch>
            <a:fillRect/>
          </a:stretch>
        </p:blipFill>
        <p:spPr bwMode="auto">
          <a:xfrm>
            <a:off x="7667625" y="1672439"/>
            <a:ext cx="26114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Retângulo de cantos arredondados 107"/>
          <p:cNvSpPr/>
          <p:nvPr/>
        </p:nvSpPr>
        <p:spPr>
          <a:xfrm>
            <a:off x="3667125" y="1886752"/>
            <a:ext cx="1143000" cy="357187"/>
          </a:xfrm>
          <a:prstGeom prst="roundRect">
            <a:avLst/>
          </a:prstGeom>
          <a:solidFill>
            <a:srgbClr val="BF993B"/>
          </a:solidFill>
          <a:ln>
            <a:solidFill>
              <a:srgbClr val="BF9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SDM 8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8165805" y="1626781"/>
            <a:ext cx="159488" cy="116959"/>
          </a:xfrm>
          <a:prstGeom prst="rect">
            <a:avLst/>
          </a:prstGeom>
          <a:solidFill>
            <a:srgbClr val="224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719237" y="2030819"/>
            <a:ext cx="148856" cy="95693"/>
          </a:xfrm>
          <a:prstGeom prst="rect">
            <a:avLst/>
          </a:prstGeom>
          <a:solidFill>
            <a:srgbClr val="224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6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4" grpId="0" animBg="1"/>
      <p:bldP spid="105" grpId="0" animBg="1"/>
      <p:bldP spid="106" grpId="0" animBg="1"/>
      <p:bldP spid="10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1" y="-103240"/>
            <a:ext cx="7266357" cy="69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23" y="-29496"/>
            <a:ext cx="7891153" cy="68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1" y="1131168"/>
            <a:ext cx="7753350" cy="540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457200" y="0"/>
            <a:ext cx="4781550" cy="914400"/>
          </a:xfrm>
          <a:prstGeom prst="rect">
            <a:avLst/>
          </a:prstGeom>
          <a:solidFill>
            <a:srgbClr val="224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extBox 6"/>
          <p:cNvSpPr txBox="1"/>
          <p:nvPr/>
        </p:nvSpPr>
        <p:spPr>
          <a:xfrm>
            <a:off x="604486" y="180189"/>
            <a:ext cx="5760640" cy="554022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Instalação Descentralizada</a:t>
            </a:r>
            <a:endParaRPr lang="pt-BR" sz="3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47826" r="208" b="13913"/>
          <a:stretch/>
        </p:blipFill>
        <p:spPr>
          <a:xfrm>
            <a:off x="-12443" y="-38100"/>
            <a:ext cx="6095743" cy="6959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164262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500493" y="4828245"/>
            <a:ext cx="3748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Produtos para completar a rede Classic-NET.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40714" t="32791" r="41822" b="31868"/>
          <a:stretch/>
        </p:blipFill>
        <p:spPr>
          <a:xfrm>
            <a:off x="4127861" y="2805881"/>
            <a:ext cx="1789213" cy="29417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40072" t="33187" r="41500" b="32132"/>
          <a:stretch/>
        </p:blipFill>
        <p:spPr>
          <a:xfrm>
            <a:off x="5863666" y="2834640"/>
            <a:ext cx="1888004" cy="288689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/>
          <a:srcRect l="43714" t="34374" r="44500" b="31604"/>
          <a:stretch/>
        </p:blipFill>
        <p:spPr>
          <a:xfrm>
            <a:off x="249049" y="1216361"/>
            <a:ext cx="2043934" cy="47939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43929" t="34505" r="44928" b="32132"/>
          <a:stretch/>
        </p:blipFill>
        <p:spPr>
          <a:xfrm>
            <a:off x="2091602" y="1313237"/>
            <a:ext cx="1932448" cy="4701048"/>
          </a:xfrm>
          <a:prstGeom prst="rect">
            <a:avLst/>
          </a:prstGeom>
        </p:spPr>
      </p:pic>
      <p:sp>
        <p:nvSpPr>
          <p:cNvPr id="31" name="Retângulo de cantos arredondados 30"/>
          <p:cNvSpPr/>
          <p:nvPr/>
        </p:nvSpPr>
        <p:spPr>
          <a:xfrm>
            <a:off x="7707087" y="2485225"/>
            <a:ext cx="3683724" cy="480406"/>
          </a:xfrm>
          <a:prstGeom prst="roundRect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Quadro de Automação</a:t>
            </a:r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7751670" y="3287770"/>
            <a:ext cx="3931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 dirty="0"/>
              <a:t>Caixa metálica de elevada resistência e segurança especialmente desenvolvida para abrigar cabos e equipamentos da rede </a:t>
            </a:r>
            <a:r>
              <a:rPr lang="pt-BR" dirty="0" err="1"/>
              <a:t>Scenario</a:t>
            </a:r>
            <a:r>
              <a:rPr lang="pt-BR" dirty="0"/>
              <a:t> Classic-NET. </a:t>
            </a:r>
          </a:p>
        </p:txBody>
      </p:sp>
    </p:spTree>
    <p:extLst>
      <p:ext uri="{BB962C8B-B14F-4D97-AF65-F5344CB8AC3E}">
        <p14:creationId xmlns:p14="http://schemas.microsoft.com/office/powerpoint/2010/main" val="30044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6" r="39806"/>
          <a:stretch/>
        </p:blipFill>
        <p:spPr>
          <a:xfrm>
            <a:off x="-239697" y="-668866"/>
            <a:ext cx="9614516" cy="852378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719434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5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500493" y="4828245"/>
            <a:ext cx="4580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Config</a:t>
            </a:r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facilita a programação da rede Classic-NET.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74800" y="2551837"/>
            <a:ext cx="904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5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5400" b="1" dirty="0" err="1" smtClean="0">
                <a:solidFill>
                  <a:srgbClr val="E0AE48"/>
                </a:solidFill>
              </a:rPr>
              <a:t>Lighting</a:t>
            </a:r>
            <a:r>
              <a:rPr lang="pt-BR" sz="5400" dirty="0" smtClean="0">
                <a:solidFill>
                  <a:srgbClr val="E0AE48"/>
                </a:solidFill>
              </a:rPr>
              <a:t> </a:t>
            </a:r>
            <a:r>
              <a:rPr lang="pt-BR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pode fazer parte de um sistema maior.</a:t>
            </a:r>
            <a:endParaRPr lang="pt-BR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7" y="-238125"/>
            <a:ext cx="1714501" cy="16192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</a:p>
          <a:p>
            <a:pPr algn="ctr"/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49" y="1063624"/>
            <a:ext cx="9286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Empresa</a:t>
            </a:r>
            <a:r>
              <a:rPr lang="en-US" sz="3600" dirty="0"/>
              <a:t> </a:t>
            </a:r>
            <a:r>
              <a:rPr lang="en-US" sz="3600" dirty="0" err="1"/>
              <a:t>totalmente</a:t>
            </a:r>
            <a:r>
              <a:rPr lang="en-US" sz="3600" dirty="0"/>
              <a:t> </a:t>
            </a:r>
            <a:r>
              <a:rPr lang="en-US" sz="3600" dirty="0" err="1"/>
              <a:t>nacional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/>
              <a:t>16 </a:t>
            </a:r>
            <a:r>
              <a:rPr lang="en-US" sz="3600" dirty="0" err="1"/>
              <a:t>anos</a:t>
            </a:r>
            <a:r>
              <a:rPr lang="en-US" sz="3600" dirty="0"/>
              <a:t> </a:t>
            </a:r>
            <a:r>
              <a:rPr lang="en-US" sz="3600" dirty="0" err="1"/>
              <a:t>atuando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automação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Conta</a:t>
            </a:r>
            <a:r>
              <a:rPr lang="en-US" sz="3600" dirty="0"/>
              <a:t> com 9</a:t>
            </a:r>
            <a:r>
              <a:rPr lang="en-US" sz="3600" dirty="0" smtClean="0"/>
              <a:t>0 </a:t>
            </a:r>
            <a:r>
              <a:rPr lang="en-US" sz="3600" dirty="0" err="1"/>
              <a:t>colaboradores</a:t>
            </a:r>
            <a:r>
              <a:rPr lang="en-US" sz="36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" y="918"/>
            <a:ext cx="12192393" cy="6855942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3495674" y="828675"/>
            <a:ext cx="5200654" cy="520065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spc="-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6000" spc="-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spc="-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6000" b="1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00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18" y="-1"/>
            <a:ext cx="9428926" cy="685958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689644"/>
              </p:ext>
            </p:extLst>
          </p:nvPr>
        </p:nvGraphicFramePr>
        <p:xfrm>
          <a:off x="4077333" y="2974340"/>
          <a:ext cx="8128000" cy="141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9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333" y="2974340"/>
                        <a:ext cx="8128000" cy="1418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500493" y="4828245"/>
            <a:ext cx="5478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Faz </a:t>
            </a:r>
            <a:r>
              <a:rPr lang="pt-BR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comunicação do sistema </a:t>
            </a:r>
            <a:r>
              <a:rPr lang="pt-BR" sz="2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pt-BR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 outros sistemas de automação e smartphones e </a:t>
            </a:r>
            <a:r>
              <a:rPr lang="pt-BR" sz="2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tablets</a:t>
            </a:r>
            <a:r>
              <a:rPr lang="pt-BR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 IOS e </a:t>
            </a:r>
            <a:r>
              <a:rPr lang="pt-BR" sz="2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Android</a:t>
            </a:r>
            <a:r>
              <a:rPr lang="pt-BR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(verifique compatibilidade). </a:t>
            </a:r>
          </a:p>
        </p:txBody>
      </p:sp>
    </p:spTree>
    <p:extLst>
      <p:ext uri="{BB962C8B-B14F-4D97-AF65-F5344CB8AC3E}">
        <p14:creationId xmlns:p14="http://schemas.microsoft.com/office/powerpoint/2010/main" val="16034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538383" y="1867064"/>
            <a:ext cx="487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pt-B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Scenario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Control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proporciona a melhor experiência para controlar os equipamentos eletroeletrônicos de sua casa. Basta um toque e o sistema faz tudo por você, trazendo toda praticidade, segurança e conforto.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 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 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Câmeras IP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 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Câmeras IP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Ar-condicionado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305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 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Câmeras IP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Ar-condicionado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Cortinas e Persianas motorizadas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Câmeras IP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Ar-condicionado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Cortinas e Persianas motorizadas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Motores de piscina, cascata e irrigação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</a:pP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2" y="272742"/>
            <a:ext cx="7887208" cy="673664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89000" y="2588925"/>
            <a:ext cx="3415792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Scenario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Lighting</a:t>
            </a: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Áudio e Vídeo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Câmeras IP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Ar-condicionado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Cortinas e Persianas motorizadas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Motores de piscina, cascata e irrigação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Acesso remoto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31900" y="16637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  <a:endParaRPr lang="pt-BR" sz="4800" b="1" spc="-1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7" y="-238125"/>
            <a:ext cx="1714501" cy="16192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</a:p>
          <a:p>
            <a:pPr algn="ctr"/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49" y="1063624"/>
            <a:ext cx="9286875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Empresa</a:t>
            </a:r>
            <a:r>
              <a:rPr lang="en-US" sz="3600" dirty="0"/>
              <a:t> </a:t>
            </a:r>
            <a:r>
              <a:rPr lang="en-US" sz="3600" dirty="0" err="1"/>
              <a:t>totalmente</a:t>
            </a:r>
            <a:r>
              <a:rPr lang="en-US" sz="3600" dirty="0"/>
              <a:t> </a:t>
            </a:r>
            <a:r>
              <a:rPr lang="en-US" sz="3600" dirty="0" err="1"/>
              <a:t>nacional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/>
              <a:t>16 </a:t>
            </a:r>
            <a:r>
              <a:rPr lang="en-US" sz="3600" dirty="0" err="1"/>
              <a:t>anos</a:t>
            </a:r>
            <a:r>
              <a:rPr lang="en-US" sz="3600" dirty="0"/>
              <a:t> </a:t>
            </a:r>
            <a:r>
              <a:rPr lang="en-US" sz="3600" dirty="0" err="1"/>
              <a:t>atuando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automação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Conta</a:t>
            </a:r>
            <a:r>
              <a:rPr lang="en-US" sz="3600" dirty="0"/>
              <a:t> com </a:t>
            </a:r>
            <a:r>
              <a:rPr lang="en-US" sz="3600" dirty="0" smtClean="0"/>
              <a:t>90 </a:t>
            </a:r>
            <a:r>
              <a:rPr lang="en-US" sz="3600" dirty="0" err="1"/>
              <a:t>colaboradores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Duas</a:t>
            </a:r>
            <a:r>
              <a:rPr lang="en-US" sz="3600" dirty="0"/>
              <a:t> </a:t>
            </a:r>
            <a:r>
              <a:rPr lang="en-US" sz="3600" dirty="0" err="1"/>
              <a:t>unidades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São Carlos</a:t>
            </a:r>
            <a:r>
              <a:rPr lang="en-US" sz="36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7" name="Picture 29" descr="http://scenario.ind.br/static/media/uploads/hotsites/ScenarioTouch/img/top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7449" y="-1588"/>
            <a:ext cx="13719175" cy="6859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881816" y="0"/>
            <a:ext cx="631018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500493" y="4828245"/>
            <a:ext cx="4015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melhor de sua casa na palma da sua mão.</a:t>
            </a:r>
            <a:endParaRPr lang="pt-BR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893795"/>
              </p:ext>
            </p:extLst>
          </p:nvPr>
        </p:nvGraphicFramePr>
        <p:xfrm>
          <a:off x="4060554" y="2974975"/>
          <a:ext cx="8131446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CorelDRAW" r:id="rId4" imgW="5155200" imgH="891360" progId="">
                  <p:embed/>
                </p:oleObj>
              </mc:Choice>
              <mc:Fallback>
                <p:oleObj name="CorelDRAW" r:id="rId4" imgW="5155200" imgH="891360" progId="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554" y="2974975"/>
                        <a:ext cx="8131446" cy="141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</p:txBody>
      </p:sp>
    </p:spTree>
    <p:extLst>
      <p:ext uri="{BB962C8B-B14F-4D97-AF65-F5344CB8AC3E}">
        <p14:creationId xmlns:p14="http://schemas.microsoft.com/office/powerpoint/2010/main" val="34981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146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</a:t>
            </a: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usuário).</a:t>
            </a:r>
            <a:endParaRPr lang="pt-B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Favoritos.</a:t>
            </a:r>
            <a:endParaRPr lang="pt-B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3055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usuário).</a:t>
            </a:r>
            <a:endParaRPr lang="pt-B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Favoritos.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Detalhes do Programa.</a:t>
            </a:r>
            <a:endParaRPr lang="pt-B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385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usuário).</a:t>
            </a:r>
            <a:endParaRPr lang="pt-B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Favoritos.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Detalhes do Programa.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Um toque para assistir.</a:t>
            </a:r>
            <a:endParaRPr lang="pt-B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usuário).</a:t>
            </a:r>
            <a:endParaRPr lang="pt-B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Favoritos.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Detalhes do Programa.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Um toque para assistir.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Guia Rápido.</a:t>
            </a: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2634544" y="420954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err="1" smtClean="0">
                <a:solidFill>
                  <a:srgbClr val="5B9BD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GuiaTV</a:t>
            </a:r>
            <a:endParaRPr lang="pt-BR" sz="4800" b="1" spc="-300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1" y="1445741"/>
            <a:ext cx="5237670" cy="541225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23056" y="1414458"/>
            <a:ext cx="6455834" cy="544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Grade de programação.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Fácil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configuração (pelo usuário).</a:t>
            </a:r>
            <a:endParaRPr lang="pt-BR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Favoritos.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Detalhes do Programa.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Um toque para assistir.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Guia Rápido.</a:t>
            </a:r>
          </a:p>
          <a:p>
            <a:pPr marL="342900" indent="-34290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5B9BD5">
                  <a:lumMod val="60000"/>
                  <a:lumOff val="40000"/>
                </a:srgbClr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t-BR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Lembretes integrados a agenda.</a:t>
            </a:r>
            <a:endParaRPr lang="pt-BR" sz="3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181100" y="435065"/>
            <a:ext cx="482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 ao </a:t>
            </a:r>
          </a:p>
          <a:p>
            <a:r>
              <a:rPr lang="pt-BR" sz="4800" b="1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pt-BR" sz="4800" b="1" spc="-3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pt-BR" sz="4800" b="1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pt-BR" sz="4800" b="1" spc="-3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1099" y="4089340"/>
            <a:ext cx="3375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dirty="0">
                <a:solidFill>
                  <a:schemeClr val="bg1"/>
                </a:solidFill>
              </a:rPr>
              <a:t>Insira comandos no Apple </a:t>
            </a:r>
            <a:r>
              <a:rPr lang="pt-BR" dirty="0" err="1">
                <a:solidFill>
                  <a:schemeClr val="bg1"/>
                </a:solidFill>
              </a:rPr>
              <a:t>Watch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smtClean="0">
                <a:solidFill>
                  <a:schemeClr val="bg1"/>
                </a:solidFill>
              </a:rPr>
              <a:t>a partir da versão </a:t>
            </a:r>
            <a:r>
              <a:rPr lang="pt-BR" dirty="0">
                <a:solidFill>
                  <a:schemeClr val="bg1"/>
                </a:solidFill>
              </a:rPr>
              <a:t>1.12.0 da </a:t>
            </a:r>
            <a:r>
              <a:rPr lang="pt-BR" dirty="0" err="1">
                <a:solidFill>
                  <a:schemeClr val="bg1"/>
                </a:solidFill>
              </a:rPr>
              <a:t>app</a:t>
            </a:r>
            <a:r>
              <a:rPr lang="pt-BR" dirty="0">
                <a:solidFill>
                  <a:schemeClr val="bg1"/>
                </a:solidFill>
              </a:rPr>
              <a:t> do Scenario </a:t>
            </a:r>
            <a:r>
              <a:rPr lang="pt-BR" dirty="0" err="1">
                <a:solidFill>
                  <a:schemeClr val="bg1"/>
                </a:solidFill>
              </a:rPr>
              <a:t>Touch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60" y="894429"/>
            <a:ext cx="3918715" cy="55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4251" y="5758389"/>
            <a:ext cx="4494857" cy="861766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r"/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Conheça o nosso site:</a:t>
            </a:r>
          </a:p>
          <a:p>
            <a:pPr algn="r"/>
            <a:r>
              <a:rPr lang="pt-B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www.scenarioautomation.com</a:t>
            </a:r>
            <a:endParaRPr lang="pt-BR" sz="16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pt-BR" sz="1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80085" y="3742222"/>
            <a:ext cx="1861552" cy="1861498"/>
            <a:chOff x="453538" y="361500"/>
            <a:chExt cx="1396164" cy="1396164"/>
          </a:xfrm>
        </p:grpSpPr>
        <p:sp>
          <p:nvSpPr>
            <p:cNvPr id="5" name="Rectangle 4"/>
            <p:cNvSpPr/>
            <p:nvPr/>
          </p:nvSpPr>
          <p:spPr>
            <a:xfrm>
              <a:off x="453538" y="361500"/>
              <a:ext cx="1396164" cy="1396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1799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59" y="419502"/>
              <a:ext cx="1280123" cy="128016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99" y="1148587"/>
            <a:ext cx="2440641" cy="802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6161" y="2000801"/>
            <a:ext cx="4622947" cy="369324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r"/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Mais conforto pra você.</a:t>
            </a:r>
            <a:endParaRPr lang="pt-BR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548" y="3830938"/>
            <a:ext cx="5120451" cy="1716517"/>
          </a:xfrm>
          <a:prstGeom prst="rect">
            <a:avLst/>
          </a:prstGeom>
          <a:noFill/>
        </p:spPr>
        <p:txBody>
          <a:bodyPr wrap="square" lIns="121912" tIns="60956" rIns="121912" bIns="54000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São Carlos:</a:t>
            </a:r>
          </a:p>
          <a:p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Suporte técnico</a:t>
            </a:r>
          </a:p>
          <a:p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(16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3368-3399</a:t>
            </a:r>
            <a:b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20247" y="1263374"/>
            <a:ext cx="6250642" cy="2193575"/>
          </a:xfrm>
          <a:prstGeom prst="rect">
            <a:avLst/>
          </a:prstGeom>
        </p:spPr>
        <p:txBody>
          <a:bodyPr wrap="square" bIns="5400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São Paulo:</a:t>
            </a:r>
          </a:p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Suporte </a:t>
            </a:r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técnico e</a:t>
            </a:r>
            <a:endParaRPr lang="pt-BR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Centro de treinamento</a:t>
            </a:r>
          </a:p>
          <a:p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(11) 5535-2205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7" y="-238125"/>
            <a:ext cx="1714501" cy="16192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</a:p>
          <a:p>
            <a:pPr algn="ctr"/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49" y="1063624"/>
            <a:ext cx="92868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Empresa</a:t>
            </a:r>
            <a:r>
              <a:rPr lang="en-US" sz="3600" dirty="0"/>
              <a:t> </a:t>
            </a:r>
            <a:r>
              <a:rPr lang="en-US" sz="3600" dirty="0" err="1"/>
              <a:t>totalmente</a:t>
            </a:r>
            <a:r>
              <a:rPr lang="en-US" sz="3600" dirty="0"/>
              <a:t> </a:t>
            </a:r>
            <a:r>
              <a:rPr lang="en-US" sz="3600" dirty="0" err="1"/>
              <a:t>nacional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/>
              <a:t>16 </a:t>
            </a:r>
            <a:r>
              <a:rPr lang="en-US" sz="3600" dirty="0" err="1"/>
              <a:t>anos</a:t>
            </a:r>
            <a:r>
              <a:rPr lang="en-US" sz="3600" dirty="0"/>
              <a:t> </a:t>
            </a:r>
            <a:r>
              <a:rPr lang="en-US" sz="3600" dirty="0" err="1"/>
              <a:t>atuando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automação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Conta</a:t>
            </a:r>
            <a:r>
              <a:rPr lang="en-US" sz="3600" dirty="0"/>
              <a:t> com </a:t>
            </a:r>
            <a:r>
              <a:rPr lang="en-US" sz="3600" dirty="0" smtClean="0"/>
              <a:t>90 </a:t>
            </a:r>
            <a:r>
              <a:rPr lang="en-US" sz="3600" dirty="0" err="1"/>
              <a:t>colaboradores</a:t>
            </a:r>
            <a:r>
              <a:rPr lang="en-US" sz="3600" dirty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err="1"/>
              <a:t>Duas</a:t>
            </a:r>
            <a:r>
              <a:rPr lang="en-US" sz="3600" dirty="0"/>
              <a:t> </a:t>
            </a:r>
            <a:r>
              <a:rPr lang="en-US" sz="3600" dirty="0" err="1"/>
              <a:t>unidades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São Carlos.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600" dirty="0" smtClean="0"/>
              <a:t>Uma </a:t>
            </a:r>
            <a:r>
              <a:rPr lang="en-US" sz="3600" dirty="0" err="1" smtClean="0"/>
              <a:t>unidade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São Paulo com </a:t>
            </a:r>
            <a:r>
              <a:rPr lang="en-US" sz="3600" dirty="0" err="1" smtClean="0"/>
              <a:t>centro</a:t>
            </a:r>
            <a:r>
              <a:rPr lang="en-US" sz="3600" dirty="0" smtClean="0"/>
              <a:t> </a:t>
            </a:r>
            <a:r>
              <a:rPr lang="en-US" sz="3600" dirty="0"/>
              <a:t>de </a:t>
            </a:r>
            <a:r>
              <a:rPr lang="en-US" sz="3600" dirty="0" err="1" smtClean="0"/>
              <a:t>treinamento</a:t>
            </a:r>
            <a:r>
              <a:rPr lang="en-US" sz="3600" dirty="0" smtClean="0"/>
              <a:t>, showroom e </a:t>
            </a:r>
            <a:r>
              <a:rPr lang="en-US" sz="3600" dirty="0" err="1" smtClean="0"/>
              <a:t>suporte</a:t>
            </a:r>
            <a:r>
              <a:rPr lang="en-US" sz="3600" dirty="0" smtClean="0"/>
              <a:t> </a:t>
            </a:r>
            <a:r>
              <a:rPr lang="en-US" sz="3600" dirty="0" err="1" smtClean="0"/>
              <a:t>técnico</a:t>
            </a:r>
            <a:r>
              <a:rPr lang="en-US" sz="36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" y="918"/>
            <a:ext cx="12192394" cy="6855942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3495674" y="828675"/>
            <a:ext cx="5200654" cy="5200652"/>
          </a:xfrm>
          <a:prstGeom prst="ellipse">
            <a:avLst/>
          </a:prstGeom>
          <a:solidFill>
            <a:srgbClr val="E0AE4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spc="-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6000" spc="-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spc="-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6000" b="1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" y="0"/>
            <a:ext cx="12192394" cy="6857778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78700" y="2019300"/>
            <a:ext cx="3835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pt-B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Scenario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Lighting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substitui todos os interruptores e </a:t>
            </a:r>
            <a:r>
              <a:rPr lang="pt-B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dimmers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do ambiente e com apenas um toque, faz por você todo o trabalho de ajustar a intensidade e luminosidade ideal para cada ocasião.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-111126" y="-238125"/>
            <a:ext cx="1343026" cy="1343025"/>
          </a:xfrm>
          <a:prstGeom prst="ellipse">
            <a:avLst/>
          </a:prstGeom>
          <a:solidFill>
            <a:srgbClr val="E0A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  <a:p>
            <a:pPr algn="ctr"/>
            <a:r>
              <a:rPr lang="pt-BR" sz="15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endParaRPr lang="pt-BR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4801"/>
          <a:stretch/>
        </p:blipFill>
        <p:spPr>
          <a:xfrm>
            <a:off x="3757168" y="25400"/>
            <a:ext cx="8561832" cy="683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9833" y="1903125"/>
            <a:ext cx="731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  <a:buClr>
                <a:srgbClr val="E0AE48"/>
              </a:buClr>
              <a:buSzPct val="2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Memoriza suas cenas de iluminação.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31900" y="977900"/>
            <a:ext cx="588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spc="-100" dirty="0" smtClean="0">
                <a:solidFill>
                  <a:srgbClr val="E0A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Recursos</a:t>
            </a:r>
            <a:endParaRPr lang="pt-BR" sz="4800" b="1" spc="-100" dirty="0">
              <a:solidFill>
                <a:srgbClr val="E0A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1084</Words>
  <Application>Microsoft Office PowerPoint</Application>
  <PresentationFormat>Widescreen</PresentationFormat>
  <Paragraphs>249</Paragraphs>
  <Slides>59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Trebuchet MS</vt:lpstr>
      <vt:lpstr>Wingdings</vt:lpstr>
      <vt:lpstr>Tema do Office</vt:lpstr>
      <vt:lpstr>5_Tema do Office</vt:lpstr>
      <vt:lpstr>CorelDRAW</vt:lpstr>
      <vt:lpstr>Linha Scenario Classic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Linha Fit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Thelma</dc:creator>
  <cp:lastModifiedBy>Octavio Libardi</cp:lastModifiedBy>
  <cp:revision>141</cp:revision>
  <dcterms:created xsi:type="dcterms:W3CDTF">2014-08-18T11:57:15Z</dcterms:created>
  <dcterms:modified xsi:type="dcterms:W3CDTF">2016-09-12T15:52:42Z</dcterms:modified>
  <cp:contentStatus/>
</cp:coreProperties>
</file>